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303" r:id="rId2"/>
    <p:sldId id="332" r:id="rId3"/>
    <p:sldId id="318" r:id="rId4"/>
    <p:sldId id="317" r:id="rId5"/>
    <p:sldId id="316" r:id="rId6"/>
    <p:sldId id="319" r:id="rId7"/>
    <p:sldId id="320" r:id="rId8"/>
    <p:sldId id="321" r:id="rId9"/>
    <p:sldId id="337" r:id="rId10"/>
    <p:sldId id="304" r:id="rId11"/>
  </p:sldIdLst>
  <p:sldSz cx="10693400" cy="7561263"/>
  <p:notesSz cx="6797675" cy="9859963"/>
  <p:defaultTextStyle>
    <a:defPPr>
      <a:defRPr lang="ru-RU"/>
    </a:defPPr>
    <a:lvl1pPr marL="0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уро Анастасия Николаевна" initials="ГА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3A7DCE"/>
    <a:srgbClr val="FF0000"/>
    <a:srgbClr val="F7923F"/>
    <a:srgbClr val="990000"/>
    <a:srgbClr val="FF3B3B"/>
    <a:srgbClr val="000000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3" autoAdjust="0"/>
    <p:restoredTop sz="99122" autoAdjust="0"/>
  </p:normalViewPr>
  <p:slideViewPr>
    <p:cSldViewPr showGuides="1">
      <p:cViewPr varScale="1">
        <p:scale>
          <a:sx n="82" d="100"/>
          <a:sy n="82" d="100"/>
        </p:scale>
        <p:origin x="-1446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2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688192"/>
        <c:axId val="72962048"/>
      </c:lineChart>
      <c:catAx>
        <c:axId val="75688192"/>
        <c:scaling>
          <c:orientation val="minMax"/>
        </c:scaling>
        <c:delete val="1"/>
        <c:axPos val="b"/>
        <c:majorTickMark val="out"/>
        <c:minorTickMark val="none"/>
        <c:tickLblPos val="nextTo"/>
        <c:crossAx val="72962048"/>
        <c:crosses val="autoZero"/>
        <c:auto val="1"/>
        <c:lblAlgn val="ctr"/>
        <c:lblOffset val="100"/>
        <c:noMultiLvlLbl val="0"/>
      </c:catAx>
      <c:valAx>
        <c:axId val="72962048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75688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005312"/>
        <c:axId val="83890176"/>
      </c:lineChart>
      <c:catAx>
        <c:axId val="73005312"/>
        <c:scaling>
          <c:orientation val="minMax"/>
        </c:scaling>
        <c:delete val="1"/>
        <c:axPos val="b"/>
        <c:majorTickMark val="out"/>
        <c:minorTickMark val="none"/>
        <c:tickLblPos val="nextTo"/>
        <c:crossAx val="83890176"/>
        <c:crosses val="autoZero"/>
        <c:auto val="1"/>
        <c:lblAlgn val="ctr"/>
        <c:lblOffset val="100"/>
        <c:noMultiLvlLbl val="0"/>
      </c:catAx>
      <c:valAx>
        <c:axId val="83890176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73005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2998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2998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84225" y="739775"/>
            <a:ext cx="5229225" cy="3697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3483"/>
            <a:ext cx="5438140" cy="4436983"/>
          </a:xfrm>
          <a:prstGeom prst="rect">
            <a:avLst/>
          </a:prstGeom>
        </p:spPr>
        <p:txBody>
          <a:bodyPr vert="horz" lIns="92428" tIns="46214" rIns="92428" bIns="462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65254"/>
            <a:ext cx="2945659" cy="492998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65254"/>
            <a:ext cx="2945659" cy="492998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0"/>
            <a:ext cx="1080120" cy="415498"/>
          </a:xfrm>
          <a:prstGeom prst="rect">
            <a:avLst/>
          </a:prstGeom>
          <a:noFill/>
        </p:spPr>
        <p:txBody>
          <a:bodyPr wrap="square" lIns="91424" tIns="45712" rIns="91424" bIns="45712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3" y="540272"/>
            <a:ext cx="8588251" cy="122413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3" y="1764295"/>
            <a:ext cx="8588251" cy="5331830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0" y="7008172"/>
            <a:ext cx="3386243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1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872" rtl="0" eaLnBrk="1" latinLnBrk="0" hangingPunct="1">
        <a:lnSpc>
          <a:spcPts val="5199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74" indent="0" algn="l" defTabSz="1042872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0" algn="l" defTabSz="1042872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72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99" algn="just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0" algn="l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09390C5F4A13A7BD758EFC78F73859F8905C6383646AEAA725E7B97E5673D33112A798F375BB8E301640CE271643846FCBC8A5A84AFlAc9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E09390C5F4A13A7BD758EFC78F73859F8904C6393841AEAA725E7B97E5673D33112A79883F5BB9E301640CE271643846FCBC8A5A84AFlAc9F" TargetMode="External"/><Relationship Id="rId5" Type="http://schemas.openxmlformats.org/officeDocument/2006/relationships/hyperlink" Target="consultantplus://offline/ref=E09390C5F4A13A7BD758EFC78F73859F8905C6383646AEAA725E7B97E5673D33112A798F3452B4E301640CE271643846FCBC8A5A84AFlAc9F" TargetMode="External"/><Relationship Id="rId4" Type="http://schemas.openxmlformats.org/officeDocument/2006/relationships/hyperlink" Target="consultantplus://offline/ref=E09390C5F4A13A7BD758EFC78F73859F880CCC343845AEAA725E7B97E5673D33032A21833758A3E8562B4AB77Dl6cC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9C3701187A0E8274E0FC1E4A4CD1197C4E6F573DC33F9EC087FD11403B4C1B0FB820A1C1777CF83B9A832000CAD27B9B8457319DB7n7k4C" TargetMode="External"/><Relationship Id="rId2" Type="http://schemas.openxmlformats.org/officeDocument/2006/relationships/hyperlink" Target="consultantplus://offline/ref=CBABB24243A37D5433983E51A6EC6DE672DF71D5765A00081A7F7AFFD48AA437710637C8E22D61ABAE56FF711379i1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210DD76F71B33CDEB5B552F7270B9F27E1D6078506D5C71073C6E4EAE4E97FAA29C06A6B714C68C5FB98AD7E200C5D632218C50DC55BCDl9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09390C5F4A13A7BD758EFC78F73859F880CCE393642AEAA725E7B97E5673D33112A798F365ABDED5C3E1CE638303759FEA1945B9AACA056l9cF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consultantplus://offline/ref=CBABB24243A37D5433983E51A6EC6DE672DF71D5765A00081A7F7AFFD48AA437710637C8E22D61ABAE56FF711379i1C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B36C78746606E4F87E6CD412604345AF4CC6060C6CD6C624764B91D4FBF936440FBE9FCC2B813FA4C32B831B7D2AD231FE191745F5AtDT1E" TargetMode="External"/><Relationship Id="rId2" Type="http://schemas.openxmlformats.org/officeDocument/2006/relationships/hyperlink" Target="consultantplus://offline/ref=D6CB7A187A13FBB14C7CF21189BF838DA0FEC67FA17A16C580349D6C3C4F26352704F32CEA279CABB3323F920C3A82030B35A5A72CD155Y5X7D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FB36C78746606E4F87E6CD412604345AF4CC6060C6CD6C624764B91D4FBF936440FBE9FBC6BF1FF21337AD20EFDEAE3F01E28C685D5BD9t1TD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783954" y="3924647"/>
            <a:ext cx="9090025" cy="162083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altLang="ru-RU" sz="2500" dirty="0" smtClean="0"/>
              <a:t>«</a:t>
            </a:r>
            <a:r>
              <a:rPr lang="ru-RU" sz="2800" dirty="0"/>
              <a:t>Изменения налогового законодательства по налогу на добавленную стоимость в 2019 году</a:t>
            </a:r>
            <a:r>
              <a:rPr lang="ru-RU" altLang="ru-RU" sz="2500" dirty="0" smtClean="0"/>
              <a:t>»</a:t>
            </a: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2244" y="5796855"/>
            <a:ext cx="8208912" cy="1500188"/>
          </a:xfrm>
        </p:spPr>
        <p:txBody>
          <a:bodyPr>
            <a:normAutofit/>
          </a:bodyPr>
          <a:lstStyle/>
          <a:p>
            <a:r>
              <a:rPr lang="ru-RU" altLang="ru-RU" sz="2400" b="1" dirty="0" smtClean="0">
                <a:solidFill>
                  <a:srgbClr val="FFFFFF"/>
                </a:solidFill>
                <a:latin typeface="Calibri" pitchFamily="34" charset="0"/>
              </a:rPr>
              <a:t>начальник отдела камерального контроля Управления </a:t>
            </a:r>
            <a:r>
              <a:rPr lang="ru-RU" altLang="ru-RU" sz="2400" b="1" dirty="0">
                <a:solidFill>
                  <a:srgbClr val="FFFFFF"/>
                </a:solidFill>
                <a:latin typeface="Calibri" pitchFamily="34" charset="0"/>
              </a:rPr>
              <a:t>ФНС России по Кемеровской области </a:t>
            </a:r>
          </a:p>
          <a:p>
            <a:r>
              <a:rPr lang="ru-RU" altLang="ru-RU" sz="2400" b="1" dirty="0" err="1" smtClean="0">
                <a:solidFill>
                  <a:srgbClr val="FFFFFF"/>
                </a:solidFill>
                <a:latin typeface="Calibri" pitchFamily="34" charset="0"/>
              </a:rPr>
              <a:t>Топольняк</a:t>
            </a:r>
            <a:r>
              <a:rPr lang="ru-RU" altLang="ru-RU" sz="2400" b="1" dirty="0" smtClean="0">
                <a:solidFill>
                  <a:srgbClr val="FFFFFF"/>
                </a:solidFill>
                <a:latin typeface="Calibri" pitchFamily="34" charset="0"/>
              </a:rPr>
              <a:t> Ольга Сергеевна</a:t>
            </a:r>
            <a:endParaRPr lang="ru-RU" altLang="ru-RU" sz="2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6461" y="2771693"/>
            <a:ext cx="4285012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</a:t>
            </a: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ФНС РОССИИ ПО КЕМЕРОВСКОЙ ОБЛАСТИ</a:t>
            </a:r>
            <a:endParaRPr lang="ru-RU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6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288" y="3276600"/>
            <a:ext cx="9937750" cy="1620838"/>
          </a:xfrm>
        </p:spPr>
        <p:txBody>
          <a:bodyPr rtlCol="0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3100" i="1" dirty="0">
                <a:solidFill>
                  <a:srgbClr val="002060"/>
                </a:solidFill>
              </a:rPr>
              <a:t/>
            </a:r>
            <a:br>
              <a:rPr lang="ru-RU" sz="3100" i="1" dirty="0">
                <a:solidFill>
                  <a:srgbClr val="002060"/>
                </a:solidFill>
              </a:rPr>
            </a:br>
            <a:r>
              <a:rPr lang="ru-RU" sz="3100" dirty="0" smtClean="0"/>
              <a:t>Спасибо за внимание!</a:t>
            </a:r>
            <a:r>
              <a:rPr lang="ru-RU" sz="31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3100" kern="0" dirty="0">
                <a:solidFill>
                  <a:srgbClr val="002060"/>
                </a:solidFill>
                <a:latin typeface="Arial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023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8"/>
          <p:cNvSpPr>
            <a:spLocks noGrp="1"/>
          </p:cNvSpPr>
          <p:nvPr>
            <p:ph type="title"/>
          </p:nvPr>
        </p:nvSpPr>
        <p:spPr>
          <a:xfrm>
            <a:off x="1098228" y="593302"/>
            <a:ext cx="9196705" cy="491876"/>
          </a:xfr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</a:pPr>
            <a:r>
              <a:rPr lang="ru-RU" sz="2400" dirty="0" smtClean="0"/>
              <a:t>Повышение ставок НДС с 2019 года</a:t>
            </a:r>
            <a:endParaRPr lang="ru-RU" sz="2400" dirty="0"/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310093413"/>
              </p:ext>
            </p:extLst>
          </p:nvPr>
        </p:nvGraphicFramePr>
        <p:xfrm>
          <a:off x="7650957" y="97231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8"/>
          <p:cNvSpPr txBox="1">
            <a:spLocks/>
          </p:cNvSpPr>
          <p:nvPr/>
        </p:nvSpPr>
        <p:spPr>
          <a:xfrm>
            <a:off x="1024355" y="132209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endParaRPr lang="ru-RU" sz="2200" dirty="0"/>
          </a:p>
        </p:txBody>
      </p:sp>
      <p:sp>
        <p:nvSpPr>
          <p:cNvPr id="30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673821287"/>
              </p:ext>
            </p:extLst>
          </p:nvPr>
        </p:nvGraphicFramePr>
        <p:xfrm>
          <a:off x="7531855" y="313255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 flipH="1">
            <a:off x="1458268" y="900311"/>
            <a:ext cx="7920880" cy="252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685800" marR="0" indent="-6858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0476" y="2268463"/>
            <a:ext cx="4968552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8"/>
          <p:cNvSpPr txBox="1">
            <a:spLocks/>
          </p:cNvSpPr>
          <p:nvPr/>
        </p:nvSpPr>
        <p:spPr>
          <a:xfrm>
            <a:off x="1046370" y="1668575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200" dirty="0" smtClean="0"/>
              <a:t>Федеральный закон от 03.08.2018 №303-ФЗ</a:t>
            </a:r>
          </a:p>
          <a:p>
            <a:pPr marL="342900" indent="-342900" algn="ctr">
              <a:lnSpc>
                <a:spcPts val="2000"/>
              </a:lnSpc>
              <a:buFont typeface="Wingdings" panose="05000000000000000000" pitchFamily="2" charset="2"/>
              <a:buChar char="q"/>
            </a:pPr>
            <a:endParaRPr lang="ru-RU" sz="2200" dirty="0"/>
          </a:p>
          <a:p>
            <a:pPr algn="ctr">
              <a:lnSpc>
                <a:spcPts val="2000"/>
              </a:lnSpc>
            </a:pPr>
            <a:endParaRPr lang="ru-RU" sz="22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890316" y="2127862"/>
            <a:ext cx="8207578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Основная ставка НДС повышается до 20%</a:t>
            </a:r>
          </a:p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Новая ставка применяется в отношении товаров (работ, услуг), имущественных прав, отгруженных (выполненных, оказанных), переданных, начиная с 01.01.2019, даже если предоплата по ним поступила до этой даты</a:t>
            </a:r>
          </a:p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Расчетные ставки НДС повышаются </a:t>
            </a:r>
            <a:r>
              <a:rPr lang="ru-RU" sz="2000" dirty="0" smtClean="0"/>
              <a:t>с 18/118 до 20/120 и с 15,25% до 16,67%</a:t>
            </a:r>
            <a:endParaRPr lang="ru-RU" sz="2000" dirty="0"/>
          </a:p>
        </p:txBody>
      </p:sp>
      <p:sp>
        <p:nvSpPr>
          <p:cNvPr id="27" name="Заголовок 8"/>
          <p:cNvSpPr txBox="1">
            <a:spLocks/>
          </p:cNvSpPr>
          <p:nvPr/>
        </p:nvSpPr>
        <p:spPr>
          <a:xfrm>
            <a:off x="1024354" y="4355474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200" dirty="0" smtClean="0"/>
              <a:t>Письмо ФНС </a:t>
            </a:r>
            <a:r>
              <a:rPr lang="ru-RU" sz="2200" dirty="0"/>
              <a:t>России </a:t>
            </a:r>
            <a:r>
              <a:rPr lang="ru-RU" sz="2200" dirty="0" smtClean="0"/>
              <a:t>от </a:t>
            </a:r>
            <a:r>
              <a:rPr lang="ru-RU" sz="2200" dirty="0"/>
              <a:t>23 октября 2018 г. N СД-4-3/20667@</a:t>
            </a:r>
          </a:p>
          <a:p>
            <a:pPr algn="ctr">
              <a:lnSpc>
                <a:spcPts val="2000"/>
              </a:lnSpc>
            </a:pPr>
            <a:endParaRPr lang="ru-RU" sz="2200" dirty="0" smtClean="0"/>
          </a:p>
        </p:txBody>
      </p:sp>
      <p:sp>
        <p:nvSpPr>
          <p:cNvPr id="28" name="Прямоугольник 27"/>
          <p:cNvSpPr/>
          <p:nvPr/>
        </p:nvSpPr>
        <p:spPr>
          <a:xfrm>
            <a:off x="1867147" y="4847350"/>
            <a:ext cx="8207578" cy="112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 smtClean="0"/>
              <a:t>Разъяснения порядка и особенностей применения налоговой ставки по НДС в «переходный» период</a:t>
            </a:r>
          </a:p>
          <a:p>
            <a:pPr algn="just">
              <a:lnSpc>
                <a:spcPts val="2000"/>
              </a:lnSpc>
            </a:pPr>
            <a:endParaRPr lang="ru-RU" sz="2000" dirty="0"/>
          </a:p>
          <a:p>
            <a:pPr algn="just">
              <a:lnSpc>
                <a:spcPts val="2000"/>
              </a:lnSpc>
            </a:pPr>
            <a:r>
              <a:rPr lang="ru-RU" sz="2000" dirty="0" smtClean="0"/>
              <a:t>                                           письмо Минфина от </a:t>
            </a:r>
            <a:r>
              <a:rPr lang="ru-RU" sz="2000" dirty="0"/>
              <a:t>31.10.2018 N 03-07-11/78170</a:t>
            </a:r>
          </a:p>
        </p:txBody>
      </p:sp>
    </p:spTree>
    <p:extLst>
      <p:ext uri="{BB962C8B-B14F-4D97-AF65-F5344CB8AC3E}">
        <p14:creationId xmlns:p14="http://schemas.microsoft.com/office/powerpoint/2010/main" val="240436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834532" y="2556495"/>
            <a:ext cx="576064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</a:t>
            </a:r>
            <a:endParaRPr kumimoji="0" lang="ru-RU" sz="11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69513" y="446606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45377" y="4466062"/>
            <a:ext cx="2448272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8"/>
          <p:cNvSpPr>
            <a:spLocks noGrp="1"/>
          </p:cNvSpPr>
          <p:nvPr>
            <p:ph type="title"/>
          </p:nvPr>
        </p:nvSpPr>
        <p:spPr>
          <a:xfrm>
            <a:off x="882204" y="324247"/>
            <a:ext cx="9700761" cy="864096"/>
          </a:xfr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</a:pPr>
            <a:r>
              <a:rPr lang="ru-RU" sz="2400" dirty="0" smtClean="0"/>
              <a:t>Алгоритм </a:t>
            </a:r>
            <a:r>
              <a:rPr lang="ru-RU" sz="2400" dirty="0"/>
              <a:t>действий продавца и </a:t>
            </a:r>
            <a:r>
              <a:rPr lang="ru-RU" sz="2400" dirty="0" smtClean="0"/>
              <a:t>покупателя при перечислении авансовых платежей</a:t>
            </a:r>
            <a:endParaRPr lang="ru-RU" sz="2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05814" y="1791033"/>
            <a:ext cx="2334358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ООО </a:t>
            </a:r>
            <a:r>
              <a:rPr lang="ru-RU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Поставщик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30172" y="1791033"/>
            <a:ext cx="2380781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ООО </a:t>
            </a:r>
            <a:r>
              <a:rPr lang="ru-RU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покупатель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626713" y="1991088"/>
            <a:ext cx="323215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68132" y="1496481"/>
            <a:ext cx="3822752" cy="314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стоимость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товара 100 руб., НДС 18 руб. ИТОГО 118 руб.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468132" y="2191143"/>
            <a:ext cx="3534753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58469" y="2385853"/>
            <a:ext cx="3744416" cy="314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В 2018 году получена предоплата 118 руб.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6" name="Прямая соединительная линия 25"/>
          <p:cNvCxnSpPr>
            <a:stCxn id="2" idx="2"/>
          </p:cNvCxnSpPr>
          <p:nvPr/>
        </p:nvCxnSpPr>
        <p:spPr>
          <a:xfrm>
            <a:off x="2372993" y="2221920"/>
            <a:ext cx="0" cy="141469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372993" y="3636615"/>
            <a:ext cx="506193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7434932" y="2191143"/>
            <a:ext cx="0" cy="14454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466380" y="3196642"/>
            <a:ext cx="4896544" cy="314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В 2019 году сумма НДС увеличилась и составила 20 руб.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10396" y="3780631"/>
            <a:ext cx="4824536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В 2019 году отгружен товар стоимостью 120 руб. (100 руб. + 20 руб.)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8371036" y="2191143"/>
            <a:ext cx="0" cy="263495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1945377" y="4826102"/>
            <a:ext cx="642565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1945377" y="2191143"/>
            <a:ext cx="0" cy="2634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169513" y="5056569"/>
            <a:ext cx="4409435" cy="38024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FF0000"/>
                </a:solidFill>
              </a:rPr>
              <a:t>+ 2 рубля (стоимость отгрузки превысила величину аванса)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0697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279223"/>
              </p:ext>
            </p:extLst>
          </p:nvPr>
        </p:nvGraphicFramePr>
        <p:xfrm>
          <a:off x="738188" y="1044327"/>
          <a:ext cx="9145016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7"/>
                <a:gridCol w="2936136"/>
                <a:gridCol w="3616593"/>
              </a:tblGrid>
              <a:tr h="3695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Ситуация</a:t>
                      </a:r>
                      <a:endParaRPr lang="ru-RU" sz="19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Как действовать</a:t>
                      </a:r>
                      <a:endParaRPr lang="ru-RU" sz="1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55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В 2018 году</a:t>
                      </a:r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В 2019 году</a:t>
                      </a:r>
                      <a:endParaRPr lang="ru-RU" sz="1900" dirty="0"/>
                    </a:p>
                  </a:txBody>
                  <a:tcPr/>
                </a:tc>
              </a:tr>
              <a:tr h="52206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Товар приобретен в 2018 году, продан в 2019 году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входной НДС принимается к вычету по ставке 18%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Начисляется НДС по ставке 20%</a:t>
                      </a:r>
                      <a:endParaRPr lang="ru-RU" sz="1800" dirty="0"/>
                    </a:p>
                  </a:txBody>
                  <a:tcPr/>
                </a:tc>
              </a:tr>
              <a:tr h="14199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Товар отгружен в 2018 году, оплата</a:t>
                      </a:r>
                      <a:r>
                        <a:rPr lang="ru-RU" sz="1800" baseline="0" dirty="0" smtClean="0"/>
                        <a:t> за него получена в 2019 году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Начисляется НДС по ставке 18%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Налог не корректируется. Начисляется НДС по ставке 20% только по товарам (работам, услугам), которые отгружаются с 1 января 2019 года</a:t>
                      </a:r>
                      <a:endParaRPr lang="ru-RU" sz="1800" dirty="0"/>
                    </a:p>
                  </a:txBody>
                  <a:tcPr/>
                </a:tc>
              </a:tr>
              <a:tr h="52206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100-процентный аванс получен в 2018 году, товар отгружен в 2019 году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Начисляется НДС с аванса по ставке 18/118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Начисляется НДС по ставке 20% и принимается к вычету налог с аванса по ставке 18/118. Разницу в стоимости из-за повышения ставки НДС оплачивает Покупатель</a:t>
                      </a:r>
                      <a:endParaRPr lang="ru-RU" sz="1800" dirty="0"/>
                    </a:p>
                  </a:txBody>
                  <a:tcPr/>
                </a:tc>
              </a:tr>
              <a:tr h="52206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Частичный аванс и доплата 2% до момента отгрузки</a:t>
                      </a:r>
                      <a:r>
                        <a:rPr lang="ru-RU" sz="1800" baseline="0" dirty="0" smtClean="0"/>
                        <a:t>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Начисляется НДС с аванса по ставке 18/118 – если 2018 год, если 2019 год – доплата суммы налога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Начисляется НДС по ставке 20%,</a:t>
                      </a:r>
                      <a:r>
                        <a:rPr lang="ru-RU" sz="1800" baseline="0" dirty="0" smtClean="0"/>
                        <a:t> выставляется корректировочный счет-фактура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6358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Заголовок 3"/>
          <p:cNvSpPr txBox="1">
            <a:spLocks/>
          </p:cNvSpPr>
          <p:nvPr/>
        </p:nvSpPr>
        <p:spPr>
          <a:xfrm>
            <a:off x="306140" y="108223"/>
            <a:ext cx="10585176" cy="79208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Порядок применения налоговой ставки по НДС в «переходный» период</a:t>
            </a:r>
            <a:endParaRPr lang="ru-RU" sz="2400" dirty="0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9734551" y="6660951"/>
            <a:ext cx="724718" cy="696626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2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932061" y="396255"/>
            <a:ext cx="9196705" cy="50405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Возврат товара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32061" y="1116335"/>
            <a:ext cx="8789587" cy="142561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1800" dirty="0"/>
              <a:t>При возврате товаров (независимо от того, является ли покупатель плательщиком НДС, принял ли он на учет товары, возвращена ли им вся партия или часть товаров) </a:t>
            </a:r>
            <a:r>
              <a:rPr lang="ru-RU" sz="2000" b="1" dirty="0"/>
              <a:t>продавец</a:t>
            </a:r>
            <a:r>
              <a:rPr lang="ru-RU" sz="1800" dirty="0"/>
              <a:t> во всех случаях выставляет корректировочный счет-фактуру с указанием налоговой ставки, которая действовала при отгрузке товаров, и регистрирует его в своей </a:t>
            </a:r>
            <a:r>
              <a:rPr lang="ru-RU" sz="1800" dirty="0">
                <a:hlinkClick r:id="rId3"/>
              </a:rPr>
              <a:t>книге покупок</a:t>
            </a:r>
            <a:r>
              <a:rPr lang="ru-RU" sz="1800" dirty="0"/>
              <a:t> (</a:t>
            </a:r>
            <a:r>
              <a:rPr lang="ru-RU" sz="1800" dirty="0">
                <a:hlinkClick r:id="rId4"/>
              </a:rPr>
              <a:t>Письмо</a:t>
            </a:r>
            <a:r>
              <a:rPr lang="ru-RU" sz="1800" dirty="0"/>
              <a:t> ФНС России от 13.12.2018 N ЕД-4-20/24234@)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63550" y="2916535"/>
            <a:ext cx="4126607" cy="71280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1800" b="1" dirty="0" smtClean="0"/>
              <a:t>Покупатель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01543" y="4068663"/>
            <a:ext cx="4425311" cy="223224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1800" dirty="0"/>
              <a:t>принявший к учету товары и заявивший вычет по покупке на основании отгрузочного счета-фактуры, регистрирует корректировочный счет-фактуру продавца в </a:t>
            </a:r>
            <a:r>
              <a:rPr lang="ru-RU" sz="1800" dirty="0">
                <a:hlinkClick r:id="rId5"/>
              </a:rPr>
              <a:t>книге продаж</a:t>
            </a:r>
            <a:r>
              <a:rPr lang="ru-RU" sz="1800" dirty="0"/>
              <a:t> в целях восстановления налога на основании </a:t>
            </a:r>
            <a:r>
              <a:rPr lang="ru-RU" sz="1800" dirty="0">
                <a:hlinkClick r:id="rId6"/>
              </a:rPr>
              <a:t>подп. 4 п. 3 ст. 170</a:t>
            </a:r>
            <a:r>
              <a:rPr lang="ru-RU" sz="1800" dirty="0"/>
              <a:t> НК РФ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595041" y="4068663"/>
            <a:ext cx="4126607" cy="223224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1800" dirty="0"/>
              <a:t>не принял на учет возвращенные им товары, то корректировочный счет-фактура в книге продаж не регистрируется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21" name="Штриховая стрелка вправо 20"/>
          <p:cNvSpPr/>
          <p:nvPr/>
        </p:nvSpPr>
        <p:spPr>
          <a:xfrm rot="8650313">
            <a:off x="3932361" y="3598643"/>
            <a:ext cx="525269" cy="50405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2149167">
            <a:off x="6579304" y="3607314"/>
            <a:ext cx="554936" cy="50405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6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"/>
          <p:cNvSpPr>
            <a:spLocks noGrp="1"/>
          </p:cNvSpPr>
          <p:nvPr>
            <p:ph type="title"/>
          </p:nvPr>
        </p:nvSpPr>
        <p:spPr>
          <a:xfrm>
            <a:off x="882204" y="468263"/>
            <a:ext cx="9196705" cy="504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Порядок исчисления НДС налоговыми агентами</a:t>
            </a:r>
            <a:endParaRPr lang="ru-RU" sz="2400" dirty="0"/>
          </a:p>
        </p:txBody>
      </p:sp>
      <p:sp>
        <p:nvSpPr>
          <p:cNvPr id="3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1" y="6660951"/>
            <a:ext cx="724718" cy="696626"/>
          </a:xfrm>
        </p:spPr>
        <p:txBody>
          <a:bodyPr>
            <a:normAutofit/>
          </a:bodyPr>
          <a:lstStyle/>
          <a:p>
            <a:r>
              <a:rPr lang="ru-RU" dirty="0"/>
              <a:t>5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04442"/>
              </p:ext>
            </p:extLst>
          </p:nvPr>
        </p:nvGraphicFramePr>
        <p:xfrm>
          <a:off x="2178348" y="1620391"/>
          <a:ext cx="6696075" cy="2712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25"/>
                <a:gridCol w="2232025"/>
                <a:gridCol w="223202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Размер ставки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 отгрузки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 оплаты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18/118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 01.01.2019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 31.12.2018 (включительно)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 31.12.2018 (включительно)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 01.01.2019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20/120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 01.01.2019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 01.01.2019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chemeClr val="accent1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827663" y="4716735"/>
            <a:ext cx="8789587" cy="3600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ru-RU" sz="1800" b="1" dirty="0">
                <a:solidFill>
                  <a:srgbClr val="005AA9"/>
                </a:solidFill>
              </a:rPr>
              <a:t>п</a:t>
            </a:r>
            <a:r>
              <a:rPr lang="ru-RU" sz="1800" b="1" dirty="0" smtClean="0">
                <a:solidFill>
                  <a:srgbClr val="005AA9"/>
                </a:solidFill>
              </a:rPr>
              <a:t>. 2.1 Письма </a:t>
            </a:r>
            <a:r>
              <a:rPr lang="ru-RU" sz="1800" b="1" dirty="0">
                <a:solidFill>
                  <a:srgbClr val="005AA9"/>
                </a:solidFill>
              </a:rPr>
              <a:t>ФНС России от 23 октября 2018 г. N СД-4-3/20667@</a:t>
            </a:r>
          </a:p>
        </p:txBody>
      </p:sp>
    </p:spTree>
    <p:extLst>
      <p:ext uri="{BB962C8B-B14F-4D97-AF65-F5344CB8AC3E}">
        <p14:creationId xmlns:p14="http://schemas.microsoft.com/office/powerpoint/2010/main" val="294909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89384" y="2554535"/>
            <a:ext cx="3125757" cy="1270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4306" tIns="52153" rIns="104306" bIns="52153" rtlCol="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725587" y="6638750"/>
            <a:ext cx="724032" cy="6966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6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14252" y="972319"/>
            <a:ext cx="9196705" cy="5638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Переходный период для установления с </a:t>
            </a:r>
            <a:r>
              <a:rPr lang="ru-RU" sz="2400" dirty="0"/>
              <a:t>1 января 2019 года </a:t>
            </a:r>
            <a:r>
              <a:rPr lang="ru-RU" sz="2400" dirty="0" smtClean="0"/>
              <a:t>соответствующих обновлений </a:t>
            </a:r>
            <a:r>
              <a:rPr lang="ru-RU" sz="2400" dirty="0"/>
              <a:t>в программном обеспечении </a:t>
            </a:r>
            <a:r>
              <a:rPr lang="ru-RU" sz="2400" dirty="0" smtClean="0"/>
              <a:t>контрольно-кассовой </a:t>
            </a:r>
            <a:r>
              <a:rPr lang="ru-RU" sz="2400" dirty="0"/>
              <a:t>техники, которые обеспечат формирование фискального документа с действующей ставкой </a:t>
            </a:r>
            <a:r>
              <a:rPr lang="ru-RU" sz="2400" dirty="0" smtClean="0"/>
              <a:t>НДС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5422" y="1980431"/>
            <a:ext cx="6048672" cy="5741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/>
              <a:t> </a:t>
            </a:r>
            <a:r>
              <a:rPr lang="ru-RU" sz="1800" b="1" dirty="0" smtClean="0">
                <a:hlinkClick r:id="rId2"/>
              </a:rPr>
              <a:t>Письмо </a:t>
            </a:r>
            <a:r>
              <a:rPr lang="ru-RU" sz="1800" b="1" dirty="0">
                <a:hlinkClick r:id="rId2"/>
              </a:rPr>
              <a:t>ФНС России от 13.12.2018 N ЕД-4-20/24234@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6373" y="3068726"/>
            <a:ext cx="4320480" cy="151216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 smtClean="0">
                <a:hlinkClick r:id="rId3"/>
              </a:rPr>
              <a:t>Статья </a:t>
            </a:r>
            <a:r>
              <a:rPr lang="ru-RU" sz="1400" dirty="0">
                <a:hlinkClick r:id="rId3"/>
              </a:rPr>
              <a:t>4.7 Федерального закона от 22.05.2003 N 54-ФЗ "О применении контрольно-кассовой техники при осуществлении расчетов в Российской Федерации" </a:t>
            </a:r>
            <a:r>
              <a:rPr lang="ru-RU" sz="1400" dirty="0" smtClean="0">
                <a:hlinkClick r:id="rId3"/>
              </a:rPr>
              <a:t>- </a:t>
            </a:r>
            <a:r>
              <a:rPr lang="ru-RU" sz="1400" dirty="0">
                <a:hlinkClick r:id="rId3"/>
              </a:rPr>
              <a:t>обязательные реквизиты кассового чека и бланка строгой отчетности, к числу которых также относится налоговая ставка по </a:t>
            </a:r>
            <a:r>
              <a:rPr lang="ru-RU" sz="1400" dirty="0" smtClean="0">
                <a:hlinkClick r:id="rId3"/>
              </a:rPr>
              <a:t>НДС</a:t>
            </a:r>
            <a:endParaRPr lang="ru-RU" sz="1400" dirty="0">
              <a:hlinkClick r:id="rId3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6373" y="5132372"/>
            <a:ext cx="4320480" cy="134400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dirty="0"/>
              <a:t>Указание в кассовом чеке неверной ставки и суммы НДС </a:t>
            </a:r>
            <a:r>
              <a:rPr lang="ru-RU" sz="1400" dirty="0" smtClean="0"/>
              <a:t>- состав </a:t>
            </a:r>
            <a:r>
              <a:rPr lang="ru-RU" sz="1400" dirty="0"/>
              <a:t>административного правонарушения, ответственность за которое предусмотрена </a:t>
            </a:r>
            <a:r>
              <a:rPr lang="ru-RU" sz="1400" dirty="0">
                <a:hlinkClick r:id="rId4"/>
              </a:rPr>
              <a:t>частью 4 статьи 14.5 КоАП РФ.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58668" y="2916535"/>
            <a:ext cx="47525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отсутствием вины может считаться применение пользователями после 01.01.2019 ККТ с </a:t>
            </a:r>
            <a:r>
              <a:rPr lang="ru-RU" b="1" dirty="0" err="1"/>
              <a:t>необновленным</a:t>
            </a:r>
            <a:r>
              <a:rPr lang="ru-RU" b="1" dirty="0"/>
              <a:t> программным обеспечением в части указания ставки НДС 20% (20/120) и (или) расчета суммы по ставке НДС 20% (20/120) до момента соответствующего обновления при условии, что такое обновление будет произведено в разумный </a:t>
            </a:r>
            <a:r>
              <a:rPr lang="ru-RU" b="1" dirty="0" smtClean="0"/>
              <a:t>срок - </a:t>
            </a:r>
            <a:r>
              <a:rPr lang="ru-RU" b="1" dirty="0"/>
              <a:t> не выходит за пределы первого налогового периода по НДС в 2019 году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2231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52240" y="684287"/>
            <a:ext cx="10441160" cy="504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Бюджетные субсидии, инвестиции</a:t>
            </a:r>
            <a:endParaRPr lang="ru-RU" sz="2400" dirty="0"/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725587" y="6638750"/>
            <a:ext cx="724032" cy="6966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32060" y="1836415"/>
            <a:ext cx="8789587" cy="16343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005AA9"/>
                </a:solidFill>
              </a:rPr>
              <a:t>Изменение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005AA9"/>
                </a:solidFill>
              </a:rPr>
              <a:t>п. 2.1 ст. 170 НК РФ в части принятия к вычету сумм налога,</a:t>
            </a:r>
          </a:p>
          <a:p>
            <a:pPr algn="ctr">
              <a:lnSpc>
                <a:spcPct val="150000"/>
              </a:lnSpc>
              <a:defRPr/>
            </a:pPr>
            <a:r>
              <a:rPr lang="ru-RU" altLang="ru-RU" sz="1800" b="1" dirty="0" smtClean="0">
                <a:solidFill>
                  <a:srgbClr val="005AA9"/>
                </a:solidFill>
                <a:cs typeface="Arial" pitchFamily="34" charset="0"/>
              </a:rPr>
              <a:t>пп. 6 п. 3 ст. 170 НК РФ в части восстановления сумм налога</a:t>
            </a:r>
            <a:endParaRPr lang="ru-RU" altLang="ru-RU" sz="18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66380" y="4140671"/>
            <a:ext cx="6048672" cy="5741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/>
              <a:t> Федеральный </a:t>
            </a:r>
            <a:r>
              <a:rPr lang="ru-RU" sz="1800" b="1" dirty="0">
                <a:hlinkClick r:id="rId3"/>
              </a:rPr>
              <a:t>закон</a:t>
            </a:r>
            <a:r>
              <a:rPr lang="ru-RU" sz="1800" b="1" dirty="0"/>
              <a:t> от 27.11.2018 N 424-ФЗ</a:t>
            </a:r>
            <a:endParaRPr lang="ru-RU" sz="1800" b="1" dirty="0"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31121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54212" y="468263"/>
            <a:ext cx="9361040" cy="41986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Налоговые агенты по НДС</a:t>
            </a:r>
            <a:endParaRPr lang="ru-RU" sz="24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9739188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250761"/>
              </p:ext>
            </p:extLst>
          </p:nvPr>
        </p:nvGraphicFramePr>
        <p:xfrm>
          <a:off x="1170236" y="1260351"/>
          <a:ext cx="8461012" cy="4782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067"/>
                <a:gridCol w="1930067"/>
                <a:gridCol w="4600878"/>
              </a:tblGrid>
              <a:tr h="6715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Период действия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Положение НК РФ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Налоговые агенты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1628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 1 января 2018 года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П. 8 ст. 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покупатели (получатели) сырых шкур животных, а также лома и отходов черных и цветных металлов, алюминия вторичного и его сплавов, 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за исключением физических лиц, не являющихся индивидуальными предпринимателями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  <a:tr h="11628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 </a:t>
                      </a:r>
                      <a:r>
                        <a:rPr lang="ru-RU" sz="1600" dirty="0" smtClean="0"/>
                        <a:t>201</a:t>
                      </a:r>
                      <a:r>
                        <a:rPr lang="en-US" sz="1600" dirty="0" smtClean="0"/>
                        <a:t>9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smtClean="0"/>
                        <a:t>года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П. 5.1 ст. 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российские перевозчики на железнодорожном транспорте, которые оказывают услуги по предоставлению подвижных составов и контейнеров по договору поручения, комиссии или агентскому договору (кроме случаев, предусмотренных 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пп. 2.1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2.7 п. 1 ст. 164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НК РФ – оказание услуг по ставке 0%)</a:t>
                      </a:r>
                      <a:endParaRPr lang="ru-RU" sz="1600" dirty="0"/>
                    </a:p>
                  </a:txBody>
                  <a:tcPr/>
                </a:tc>
              </a:tr>
              <a:tr h="69768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 1 января 2019 года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428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Дополнен п. 8 ст. 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покупатели (получатели) макулатуры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98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9282</TotalTime>
  <Words>893</Words>
  <Application>Microsoft Office PowerPoint</Application>
  <PresentationFormat>Произвольный</PresentationFormat>
  <Paragraphs>92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Present_FNS2012_A4</vt:lpstr>
      <vt:lpstr>«Изменения налогового законодательства по налогу на добавленную стоимость в 2019 году»</vt:lpstr>
      <vt:lpstr>Повышение ставок НДС с 2019 года</vt:lpstr>
      <vt:lpstr>Алгоритм действий продавца и покупателя при перечислении авансовых платежей</vt:lpstr>
      <vt:lpstr> </vt:lpstr>
      <vt:lpstr>Презентация PowerPoint</vt:lpstr>
      <vt:lpstr>Порядок исчисления НДС налоговыми агентами</vt:lpstr>
      <vt:lpstr>Переходный период для установления с 1 января 2019 года соответствующих обновлений в программном обеспечении контрольно-кассовой техники, которые обеспечат формирование фискального документа с действующей ставкой НДС </vt:lpstr>
      <vt:lpstr>Бюджетные субсидии, инвестиции</vt:lpstr>
      <vt:lpstr>Налоговые агенты по НДС</vt:lpstr>
      <vt:lpstr>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Ганжара Наталья Владимировна</dc:creator>
  <cp:lastModifiedBy>Милькова Ольга Сергеевна</cp:lastModifiedBy>
  <cp:revision>997</cp:revision>
  <cp:lastPrinted>2019-02-28T03:27:55Z</cp:lastPrinted>
  <dcterms:created xsi:type="dcterms:W3CDTF">2013-05-30T02:51:38Z</dcterms:created>
  <dcterms:modified xsi:type="dcterms:W3CDTF">2019-03-13T04:58:43Z</dcterms:modified>
</cp:coreProperties>
</file>